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7" r:id="rId2"/>
    <p:sldId id="483" r:id="rId3"/>
    <p:sldId id="271" r:id="rId4"/>
    <p:sldId id="506" r:id="rId5"/>
    <p:sldId id="491" r:id="rId6"/>
    <p:sldId id="489" r:id="rId7"/>
    <p:sldId id="492" r:id="rId8"/>
    <p:sldId id="509" r:id="rId9"/>
    <p:sldId id="508" r:id="rId10"/>
    <p:sldId id="507" r:id="rId11"/>
    <p:sldId id="500" r:id="rId12"/>
    <p:sldId id="474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бимая" initials="Л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8944" autoAdjust="0"/>
  </p:normalViewPr>
  <p:slideViewPr>
    <p:cSldViewPr>
      <p:cViewPr>
        <p:scale>
          <a:sx n="70" d="100"/>
          <a:sy n="70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0047" cy="496729"/>
          </a:xfrm>
          <a:prstGeom prst="rect">
            <a:avLst/>
          </a:prstGeom>
        </p:spPr>
        <p:txBody>
          <a:bodyPr vert="horz" lIns="91123" tIns="45562" rIns="91123" bIns="455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542" y="2"/>
            <a:ext cx="2930047" cy="496729"/>
          </a:xfrm>
          <a:prstGeom prst="rect">
            <a:avLst/>
          </a:prstGeom>
        </p:spPr>
        <p:txBody>
          <a:bodyPr vert="horz" lIns="91123" tIns="45562" rIns="91123" bIns="45562" rtlCol="0"/>
          <a:lstStyle>
            <a:lvl1pPr algn="r">
              <a:defRPr sz="1200"/>
            </a:lvl1pPr>
          </a:lstStyle>
          <a:p>
            <a:fld id="{77B137A4-4B86-41FE-9DD2-55DC64720ED0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198"/>
            <a:ext cx="2930047" cy="496728"/>
          </a:xfrm>
          <a:prstGeom prst="rect">
            <a:avLst/>
          </a:prstGeom>
        </p:spPr>
        <p:txBody>
          <a:bodyPr vert="horz" lIns="91123" tIns="45562" rIns="91123" bIns="455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542" y="9444198"/>
            <a:ext cx="2930047" cy="496728"/>
          </a:xfrm>
          <a:prstGeom prst="rect">
            <a:avLst/>
          </a:prstGeom>
        </p:spPr>
        <p:txBody>
          <a:bodyPr vert="horz" lIns="91123" tIns="45562" rIns="91123" bIns="45562" rtlCol="0" anchor="b"/>
          <a:lstStyle>
            <a:lvl1pPr algn="r">
              <a:defRPr sz="1200"/>
            </a:lvl1pPr>
          </a:lstStyle>
          <a:p>
            <a:fld id="{7C443AF0-562F-4988-8DE2-0C0272FF4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7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29837" cy="49712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1"/>
            <a:ext cx="2929837" cy="497126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25E4699E-B13A-4135-9030-E02C2DD4A171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7"/>
            <a:ext cx="5408930" cy="4474131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663"/>
            <a:ext cx="2929837" cy="497126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7126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B19F2451-8F22-409F-AF2C-E0C94AFD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0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6125"/>
            <a:ext cx="497363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F2451-8F22-409F-AF2C-E0C94AFD2E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F2451-8F22-409F-AF2C-E0C94AFD2EC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524A-088D-4467-B590-F0EF9D1947FB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 descr="C:\Users\User\AppData\Local\Microsoft\Windows\Temporary Internet Files\Content.Outlook\DCP2HINS\cont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" y="13648"/>
            <a:ext cx="9127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E2E-CCE4-459E-AD6C-0FCEB4501D55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1AA-D12A-4BFA-97D6-C76303E778F5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0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DB5C-416D-4C6F-AF63-C57D4598128F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8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3CCD-E147-4ED1-85B2-A0EB96C46AEE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0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95A5-3F5F-41EA-87E2-ABD166FF7230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0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6B63-A56D-4BE4-BBB7-376814D8D1FB}" type="datetime1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CB0B-8A0F-4664-8B7A-3893E21AA91D}" type="datetime1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808B-CAA2-4206-86FB-3EF2679DE4C9}" type="datetime1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3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A3AF-12E1-42D8-B395-598734136215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BF-0FB7-4609-8AB2-56B57102828B}" type="datetime1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241A9-D00C-4DC9-8EF1-3E251FC92B0C}" type="datetime1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894F-220D-4647-9B96-A15B76BF1BB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Users\User\AppData\Local\Microsoft\Windows\Temporary Internet Files\Content.Outlook\DCP2HINS\cont01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21"/>
            <a:ext cx="9144000" cy="68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.msk@grottbjorn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635" y="1124744"/>
            <a:ext cx="4320480" cy="2592288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/>
              <a:t>Валютные риски в России: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решения для малого и среднего бизнеса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47" y="4573145"/>
            <a:ext cx="3000333" cy="622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865259"/>
            <a:ext cx="3800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ПРАЙМ-БРОКЕРОМ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ФИНАНСОВОЕ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АТЕЛЬЕ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99747" y="5582301"/>
            <a:ext cx="3400290" cy="33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октября 2017, г. Москва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738" y="5947005"/>
            <a:ext cx="3168352" cy="648072"/>
          </a:xfrm>
        </p:spPr>
        <p:txBody>
          <a:bodyPr>
            <a:noAutofit/>
          </a:bodyPr>
          <a:lstStyle/>
          <a:p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Ведущий: Смирнова Татьяна, заместитель руководителя Московского представительства Финансового ателье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GrottBjörn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7" y="1268760"/>
            <a:ext cx="22288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ПОНИМАНИЕ СТОИМОСТИ ВАЛЮТЫ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i="1" dirty="0" smtClean="0"/>
              <a:t>Удорожание 9,7 % годовых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через месяц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/>
              <a:t>1евро=68 руб.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</a:t>
            </a:r>
            <a:r>
              <a:rPr lang="ru-RU" sz="3600" b="1" dirty="0" smtClean="0"/>
              <a:t>1евро=68,55руб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10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3212976"/>
            <a:ext cx="3096344" cy="14401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18658" y="381379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364088" y="3200400"/>
            <a:ext cx="3312368" cy="12961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БАЗОВАЯ СТРАТЕГИЯ СТРАХОВАНИЯ ВАЛЮТНЫХ РИСКОВ С ПОМОЩЬЮ ИНСТРУМЕНТОВ БИРЖИ ДЛЯ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ЭКСПОРТЕРА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627784" y="1700808"/>
            <a:ext cx="38164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1128" y="1963233"/>
            <a:ext cx="27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Экспорт товаров за рубеж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2555776" y="2996952"/>
            <a:ext cx="381642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284984"/>
            <a:ext cx="214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Оплата товара в у.е.</a:t>
            </a:r>
            <a:endParaRPr lang="ru-RU" dirty="0"/>
          </a:p>
        </p:txBody>
      </p:sp>
      <p:pic>
        <p:nvPicPr>
          <p:cNvPr id="11266" name="Picture 2" descr="http://m.transitplus.ru/files/tt_life_block/x/business.jpg"/>
          <p:cNvPicPr>
            <a:picLocks noChangeAspect="1" noChangeArrowheads="1"/>
          </p:cNvPicPr>
          <p:nvPr/>
        </p:nvPicPr>
        <p:blipFill>
          <a:blip r:embed="rId3" cstate="print"/>
          <a:srcRect r="20141"/>
          <a:stretch>
            <a:fillRect/>
          </a:stretch>
        </p:blipFill>
        <p:spPr bwMode="auto">
          <a:xfrm flipH="1">
            <a:off x="6516216" y="1988840"/>
            <a:ext cx="2145100" cy="189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 descr="http://yk-news.kz/sites/default/files/styles/4_news_img/public/picture-23930.jpg?itok=okrA6IHY"/>
          <p:cNvPicPr>
            <a:picLocks noChangeAspect="1" noChangeArrowheads="1"/>
          </p:cNvPicPr>
          <p:nvPr/>
        </p:nvPicPr>
        <p:blipFill>
          <a:blip r:embed="rId4" cstate="print"/>
          <a:srcRect r="21523" b="576"/>
          <a:stretch>
            <a:fillRect/>
          </a:stretch>
        </p:blipFill>
        <p:spPr bwMode="auto">
          <a:xfrm>
            <a:off x="611560" y="1988839"/>
            <a:ext cx="1944216" cy="190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68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02840" y="629033"/>
            <a:ext cx="8229600" cy="490537"/>
          </a:xfrm>
          <a:prstGeom prst="rect">
            <a:avLst/>
          </a:prstGeom>
        </p:spPr>
        <p:txBody>
          <a:bodyPr vert="horz" lIns="91435" tIns="45717" rIns="91435" bIns="45717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: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22946"/>
            <a:ext cx="3250874" cy="674406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59440" y="976022"/>
            <a:ext cx="8605048" cy="4130089"/>
          </a:xfrm>
          <a:prstGeom prst="rect">
            <a:avLst/>
          </a:prstGeom>
        </p:spPr>
        <p:txBody>
          <a:bodyPr vert="horz" lIns="111045" tIns="55522" rIns="111045" bIns="5552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2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2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(495) 922 04 44</a:t>
            </a:r>
            <a:r>
              <a:rPr lang="ru-RU" sz="3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sales.msk@grottbjorn.com</a:t>
            </a:r>
            <a:endParaRPr lang="ru-RU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Смирнова Татьяна </a:t>
            </a:r>
          </a:p>
          <a:p>
            <a:pPr algn="l"/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8-926-159-93-69</a:t>
            </a:r>
          </a:p>
          <a:p>
            <a:pPr algn="l"/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smirnova@grottbjorn.com</a:t>
            </a:r>
            <a:endParaRPr lang="ru-RU" sz="3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25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985894F-220D-4647-9B96-A15B76BF1B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Московская Биржа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666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870"/>
            <a:ext cx="8493423" cy="47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4489" y="4812351"/>
            <a:ext cx="2006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Лицензия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№066-13299-000100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осуществление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депозитарной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деятельности, выданная ФСФР России 02.09.2010. Без ограничения срока действия.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3704" y="4812351"/>
            <a:ext cx="2017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Лицензия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№066-13298-001000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осуществление деятельности по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управлению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ценными бумагами,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выданная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ФСФР России 02.09.2010. Без ограничения срока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действия.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812351"/>
            <a:ext cx="2172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Лицензия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№166-02672-100000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осуществление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брокерской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деятельности,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выданная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ФКЦБ России 01.11.2000.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Без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ограничения срока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действия.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23" y="4812351"/>
            <a:ext cx="21721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Лицензия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№166-02695-010000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осуществление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дилерской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деятельности,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выданная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ФКЦБ России 01.11.2000. Без ограничения срока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действия.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4688" y="1052736"/>
            <a:ext cx="546144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ЛИЦЕНЗИИ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840" y="634207"/>
            <a:ext cx="8229600" cy="490537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ВИЗИТНАЯ КАРТОЧКА «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GROTTBJÖRN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»: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3</a:t>
            </a:fld>
            <a:endParaRPr lang="ru-RU"/>
          </a:p>
        </p:txBody>
      </p:sp>
      <p:pic>
        <p:nvPicPr>
          <p:cNvPr id="6146" name="Picture 2" descr="C:\Users\User\AppData\Local\Microsoft\Windows\Temporary Internet Files\Content.Outlook\DCP2HINS\1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12" y="1564985"/>
            <a:ext cx="216700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Microsoft\Windows\Temporary Internet Files\Content.Outlook\DCP2HINS\44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1564985"/>
            <a:ext cx="216700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Outlook\DCP2HINS\3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4985"/>
            <a:ext cx="216700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AppData\Local\Microsoft\Windows\Temporary Internet Files\Content.Outlook\DCP2HINS\22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53" y="1564985"/>
            <a:ext cx="2164535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ВАЛЮТНЫЕ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Отсутствие возможности участия в тендерах</a:t>
            </a:r>
          </a:p>
          <a:p>
            <a:r>
              <a:rPr lang="ru-RU" sz="4000" dirty="0" smtClean="0"/>
              <a:t>Отсутствие возможности выставить цену в рублях российскому покупателю</a:t>
            </a:r>
          </a:p>
          <a:p>
            <a:r>
              <a:rPr lang="ru-RU" sz="4000" dirty="0" smtClean="0"/>
              <a:t>Невозможно оценить конечную прибыль для экспортера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8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Динамика изменения курса евро и доллара 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72036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352927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6</a:t>
            </a:fld>
            <a:endParaRPr lang="ru-RU"/>
          </a:p>
        </p:txBody>
      </p:sp>
      <p:pic>
        <p:nvPicPr>
          <p:cNvPr id="3" name="Picture 3" descr="C:\Users\Татьяна\Desktop\i0JCU2E8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0" y="1082468"/>
            <a:ext cx="6444717" cy="46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1501" y="3244334"/>
            <a:ext cx="4786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Главная цель - стабильность курса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E985894F-220D-4647-9B96-A15B76BF1BB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836712"/>
            <a:ext cx="8841160" cy="631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БАЗОВАЯ СТРАТЕГИЯ СТРАХОВАНИЯ ВАЛЮТНЫХ РИСКОВ С ПОМОЩЬЮ ИНСТРУМЕНТОВ БИРЖИ ДЛЯ ИМПОРТЕРА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7008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EUROPE</a:t>
            </a:r>
            <a:endParaRPr lang="ru-RU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15816" y="1844824"/>
            <a:ext cx="0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99994" y="170080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Россия</a:t>
            </a:r>
            <a:endParaRPr lang="ru-RU" sz="3600" b="1" dirty="0"/>
          </a:p>
        </p:txBody>
      </p:sp>
      <p:pic>
        <p:nvPicPr>
          <p:cNvPr id="4098" name="Picture 2" descr="C:\Users\Илья\Downloads\1498092932_indus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469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лья\Downloads\1498093235_compan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39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лья\Downloads\1498093293_apart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69" y="40472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689920" y="3243172"/>
            <a:ext cx="1522040" cy="730726"/>
            <a:chOff x="2689920" y="3243172"/>
            <a:chExt cx="1522040" cy="730726"/>
          </a:xfrm>
        </p:grpSpPr>
        <p:cxnSp>
          <p:nvCxnSpPr>
            <p:cNvPr id="13" name="Прямая со стрелкой 12"/>
            <p:cNvCxnSpPr>
              <a:stCxn id="4099" idx="1"/>
              <a:endCxn id="4098" idx="3"/>
            </p:cNvCxnSpPr>
            <p:nvPr/>
          </p:nvCxnSpPr>
          <p:spPr>
            <a:xfrm flipH="1">
              <a:off x="2689920" y="3243172"/>
              <a:ext cx="1522040" cy="730726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1" name="Picture 5" descr="C:\Users\Илья\Downloads\1498093371_eur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470" y="3364374"/>
              <a:ext cx="609524" cy="60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1691680" y="4047210"/>
            <a:ext cx="3739480" cy="1219200"/>
            <a:chOff x="1691680" y="4047210"/>
            <a:chExt cx="3739480" cy="1219200"/>
          </a:xfrm>
        </p:grpSpPr>
        <p:cxnSp>
          <p:nvCxnSpPr>
            <p:cNvPr id="16" name="Прямая со стрелкой 15"/>
            <p:cNvCxnSpPr>
              <a:endCxn id="4099" idx="2"/>
            </p:cNvCxnSpPr>
            <p:nvPr/>
          </p:nvCxnSpPr>
          <p:spPr>
            <a:xfrm flipV="1">
              <a:off x="1691680" y="4462372"/>
              <a:ext cx="3739480" cy="402019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6" name="Picture 10" descr="C:\Users\Илья\Downloads\1498093711_palet0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84" y="40472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5431160" y="4188886"/>
            <a:ext cx="2309192" cy="1219200"/>
            <a:chOff x="5431160" y="4188886"/>
            <a:chExt cx="2309192" cy="1219200"/>
          </a:xfrm>
        </p:grpSpPr>
        <p:cxnSp>
          <p:nvCxnSpPr>
            <p:cNvPr id="22" name="Прямая со стрелкой 21"/>
            <p:cNvCxnSpPr>
              <a:stCxn id="4099" idx="2"/>
            </p:cNvCxnSpPr>
            <p:nvPr/>
          </p:nvCxnSpPr>
          <p:spPr>
            <a:xfrm>
              <a:off x="5431160" y="4462372"/>
              <a:ext cx="2309192" cy="80403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10" descr="C:\Users\Илья\Downloads\1498093711_palet0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760" y="418888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6650360" y="3243172"/>
            <a:ext cx="1375909" cy="819723"/>
            <a:chOff x="6650360" y="3243172"/>
            <a:chExt cx="1375909" cy="819723"/>
          </a:xfrm>
        </p:grpSpPr>
        <p:cxnSp>
          <p:nvCxnSpPr>
            <p:cNvPr id="66" name="Прямая со стрелкой 65"/>
            <p:cNvCxnSpPr>
              <a:stCxn id="4100" idx="0"/>
              <a:endCxn id="4099" idx="3"/>
            </p:cNvCxnSpPr>
            <p:nvPr/>
          </p:nvCxnSpPr>
          <p:spPr>
            <a:xfrm flipH="1" flipV="1">
              <a:off x="6650360" y="3243172"/>
              <a:ext cx="1375909" cy="80403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7" name="Picture 11" descr="C:\Users\Илья\Downloads\1498093829_rub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320" y="3250197"/>
              <a:ext cx="812698" cy="81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5384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Волатильность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  </a:t>
            </a:r>
            <a:r>
              <a:rPr lang="ru-RU" b="1" dirty="0" smtClean="0"/>
              <a:t>1 евро =75руб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1 евро=68руб   </a:t>
            </a:r>
            <a:r>
              <a:rPr lang="ru-RU" sz="2400" b="1" dirty="0" smtClean="0">
                <a:solidFill>
                  <a:srgbClr val="FF0000"/>
                </a:solidFill>
              </a:rPr>
              <a:t>через месяц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</a:t>
            </a:r>
            <a:r>
              <a:rPr lang="ru-RU" b="1" dirty="0" smtClean="0"/>
              <a:t> 1евро=62руб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8</a:t>
            </a:fld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43608" y="2852936"/>
            <a:ext cx="2448272" cy="172819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52120" y="4293096"/>
            <a:ext cx="2664296" cy="11304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44480" y="1967880"/>
            <a:ext cx="2664296" cy="11304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635896" y="2852936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35896" y="3933056"/>
            <a:ext cx="180858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6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Решение-фиксация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Получение прогнозируемого финансового результата возможно при помощи использования инструмен</a:t>
            </a:r>
            <a:r>
              <a:rPr lang="ru-RU" sz="4400" dirty="0"/>
              <a:t>т</a:t>
            </a:r>
            <a:r>
              <a:rPr lang="ru-RU" sz="4400" dirty="0" smtClean="0"/>
              <a:t>а  типа </a:t>
            </a:r>
            <a:r>
              <a:rPr lang="en-US" sz="4400" dirty="0" smtClean="0"/>
              <a:t>SWAP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894F-220D-4647-9B96-A15B76BF1B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94801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10255</TotalTime>
  <Words>253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Валютные риски в России: решения для малого и среднего бизнеса</vt:lpstr>
      <vt:lpstr>Московская Биржа</vt:lpstr>
      <vt:lpstr>ВИЗИТНАЯ КАРТОЧКА «GROTTBJÖRN»:</vt:lpstr>
      <vt:lpstr>ВАЛЮТНЫЕ РИСКИ</vt:lpstr>
      <vt:lpstr>Динамика изменения курса евро и доллара </vt:lpstr>
      <vt:lpstr>Презентация PowerPoint</vt:lpstr>
      <vt:lpstr>БАЗОВАЯ СТРАТЕГИЯ СТРАХОВАНИЯ ВАЛЮТНЫХ РИСКОВ С ПОМОЩЬЮ ИНСТРУМЕНТОВ БИРЖИ ДЛЯ ИМПОРТЕРА</vt:lpstr>
      <vt:lpstr>Волатильность курса</vt:lpstr>
      <vt:lpstr>Решение-фиксация курса</vt:lpstr>
      <vt:lpstr>ПОНИМАНИЕ СТОИМОСТИ ВАЛЮТЫ</vt:lpstr>
      <vt:lpstr>БАЗОВАЯ СТРАТЕГИЯ СТРАХОВАНИЯ ВАЛЮТНЫХ РИСКОВ С ПОМОЩЬЮ ИНСТРУМЕНТОВ БИРЖИ ДЛЯ ЭКСПОРТЕРА</vt:lpstr>
      <vt:lpstr>Презентация PowerPoint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РАБОТЫ НА ВАЛЮТНОМ РЫНКЕ: КУПИЛ – ВЫВЕЛ НА БАНКОВСКИЙ СЧЁТ</dc:title>
  <dc:creator>sbc</dc:creator>
  <cp:lastModifiedBy>PR</cp:lastModifiedBy>
  <cp:revision>656</cp:revision>
  <cp:lastPrinted>2014-09-22T11:17:02Z</cp:lastPrinted>
  <dcterms:created xsi:type="dcterms:W3CDTF">2013-03-18T08:39:36Z</dcterms:created>
  <dcterms:modified xsi:type="dcterms:W3CDTF">2017-10-05T13:34:43Z</dcterms:modified>
</cp:coreProperties>
</file>